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4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29D9D-D85E-4B84-99BA-7FAE6FD1A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ocuments\i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564904"/>
            <a:ext cx="6143625" cy="3848100"/>
          </a:xfrm>
          <a:prstGeom prst="rect">
            <a:avLst/>
          </a:prstGeom>
          <a:noFill/>
        </p:spPr>
      </p:pic>
      <p:pic>
        <p:nvPicPr>
          <p:cNvPr id="1027" name="Picture 3" descr="C:\Users\user\Documents\i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603448"/>
            <a:ext cx="4932040" cy="3284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School Life</a:t>
            </a:r>
            <a:endParaRPr lang="ru-RU" dirty="0"/>
          </a:p>
        </p:txBody>
      </p:sp>
      <p:pic>
        <p:nvPicPr>
          <p:cNvPr id="2050" name="Picture 2" descr="C:\Users\user\Documents\i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609416"/>
            <a:ext cx="7239000" cy="4846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b="1" dirty="0" smtClean="0"/>
              <a:t>Put in the following words into the sentences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3100" dirty="0" smtClean="0"/>
              <a:t>nervous</a:t>
            </a:r>
            <a:r>
              <a:rPr lang="ru-RU" sz="3100" dirty="0" smtClean="0"/>
              <a:t>, </a:t>
            </a:r>
            <a:r>
              <a:rPr lang="en-US" sz="3100" dirty="0" smtClean="0"/>
              <a:t>marks, wear</a:t>
            </a:r>
            <a:r>
              <a:rPr lang="ru-RU" sz="3100" dirty="0" smtClean="0"/>
              <a:t>, </a:t>
            </a:r>
            <a:r>
              <a:rPr lang="en-US" sz="3100" dirty="0" smtClean="0"/>
              <a:t>elective</a:t>
            </a:r>
            <a:r>
              <a:rPr lang="ru-RU" sz="3100" dirty="0" smtClean="0"/>
              <a:t>, </a:t>
            </a:r>
            <a:r>
              <a:rPr lang="en-US" sz="3100" dirty="0" smtClean="0"/>
              <a:t>discipline</a:t>
            </a:r>
            <a:r>
              <a:rPr lang="ru-RU" sz="3100" dirty="0" smtClean="0"/>
              <a:t>, </a:t>
            </a:r>
            <a:r>
              <a:rPr lang="en-US" sz="3100" dirty="0" smtClean="0"/>
              <a:t>projects 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Pupils ….a school uniform.</a:t>
            </a:r>
            <a:endParaRPr lang="ru-RU" dirty="0" smtClean="0"/>
          </a:p>
          <a:p>
            <a:r>
              <a:rPr lang="en-US" dirty="0" smtClean="0"/>
              <a:t>On the first of September pupils feel…..</a:t>
            </a:r>
            <a:endParaRPr lang="ru-RU" dirty="0" smtClean="0"/>
          </a:p>
          <a:p>
            <a:r>
              <a:rPr lang="en-US" dirty="0" smtClean="0"/>
              <a:t>It’s important to keep …at school.</a:t>
            </a:r>
            <a:endParaRPr lang="ru-RU" dirty="0" smtClean="0"/>
          </a:p>
          <a:p>
            <a:r>
              <a:rPr lang="en-US" dirty="0" smtClean="0"/>
              <a:t>Some students choose…subjects to learn.</a:t>
            </a:r>
            <a:endParaRPr lang="ru-RU" dirty="0" smtClean="0"/>
          </a:p>
          <a:p>
            <a:r>
              <a:rPr lang="en-US" dirty="0" smtClean="0"/>
              <a:t>Pupils make …at school.</a:t>
            </a:r>
            <a:endParaRPr lang="ru-RU" dirty="0" smtClean="0"/>
          </a:p>
          <a:p>
            <a:r>
              <a:rPr lang="en-US" dirty="0" smtClean="0"/>
              <a:t>ABC are … given to assess a student’s work.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Listen to three teenagers talking about their first day at school.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Users\user\Documents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80928"/>
            <a:ext cx="7194376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atin typeface="Comic Sans MS" pitchFamily="66" charset="0"/>
              </a:rPr>
              <a:t>Present Perfect </a:t>
            </a:r>
            <a:r>
              <a:rPr lang="ru-RU" b="1" dirty="0" smtClean="0">
                <a:latin typeface="Comic Sans MS" pitchFamily="66" charset="0"/>
              </a:rPr>
              <a:t>употребляется</a:t>
            </a:r>
          </a:p>
        </p:txBody>
      </p:sp>
      <p:sp>
        <p:nvSpPr>
          <p:cNvPr id="20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0" y="1773238"/>
            <a:ext cx="7273925" cy="396081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800" dirty="0" smtClean="0">
                <a:latin typeface="Comic Sans MS" pitchFamily="66" charset="0"/>
              </a:rPr>
              <a:t>Для описания событий, которые начались в прошлом и завершились к настоящему времени.</a:t>
            </a:r>
          </a:p>
          <a:p>
            <a:pPr eaLnBrk="1" hangingPunct="1"/>
            <a:r>
              <a:rPr lang="ru-RU" sz="2800" dirty="0" smtClean="0">
                <a:latin typeface="Comic Sans MS" pitchFamily="66" charset="0"/>
              </a:rPr>
              <a:t>Для описания событий, которые произошли в прошлом, но их результат важен в настоящем.</a:t>
            </a:r>
          </a:p>
          <a:p>
            <a:pPr eaLnBrk="1" hangingPunct="1"/>
            <a:r>
              <a:rPr lang="ru-RU" sz="2800" dirty="0" smtClean="0">
                <a:latin typeface="Comic Sans MS" pitchFamily="66" charset="0"/>
              </a:rPr>
              <a:t>Для описания действия, которое началось в прошлом и еще не закончилось.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1538" cy="873125"/>
        </p:xfrm>
        <a:graphic>
          <a:graphicData uri="http://schemas.openxmlformats.org/presentationml/2006/ole">
            <p:oleObj spid="_x0000_s4098" name="Document" r:id="rId4" imgW="1298520" imgH="1300680" progId="">
              <p:embed/>
            </p:oleObj>
          </a:graphicData>
        </a:graphic>
      </p:graphicFrame>
      <p:graphicFrame>
        <p:nvGraphicFramePr>
          <p:cNvPr id="2051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4099" name="Document" r:id="rId5" imgW="1298520" imgH="1300680" progId="">
              <p:embed/>
            </p:oleObj>
          </a:graphicData>
        </a:graphic>
      </p:graphicFrame>
      <p:graphicFrame>
        <p:nvGraphicFramePr>
          <p:cNvPr id="2052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4100" name="Document" r:id="rId6" imgW="1298520" imgH="1300680" progId="">
              <p:embed/>
            </p:oleObj>
          </a:graphicData>
        </a:graphic>
      </p:graphicFrame>
      <p:graphicFrame>
        <p:nvGraphicFramePr>
          <p:cNvPr id="2053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4101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FFFF99"/>
          </a:solidFill>
          <a:ln>
            <a:solidFill>
              <a:schemeClr val="bg2"/>
            </a:solidFill>
          </a:ln>
        </p:spPr>
        <p:txBody>
          <a:bodyPr/>
          <a:lstStyle/>
          <a:p>
            <a:pPr eaLnBrk="1" hangingPunct="1"/>
            <a:r>
              <a:rPr lang="ru-RU" b="1" dirty="0" smtClean="0">
                <a:latin typeface="Comic Sans MS" pitchFamily="66" charset="0"/>
              </a:rPr>
              <a:t>Схема образования</a:t>
            </a:r>
            <a:r>
              <a:rPr lang="ru-RU" dirty="0" smtClean="0">
                <a:latin typeface="Century Schoolbook" pitchFamily="18" charset="0"/>
              </a:rPr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I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You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We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They</a:t>
            </a:r>
          </a:p>
          <a:p>
            <a:pPr>
              <a:buNone/>
            </a:pPr>
            <a:endParaRPr lang="en-US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He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She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It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67944" y="1484784"/>
            <a:ext cx="4038600" cy="4608512"/>
          </a:xfrm>
        </p:spPr>
        <p:txBody>
          <a:bodyPr/>
          <a:lstStyle/>
          <a:p>
            <a:endParaRPr lang="en-US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US" sz="6000" b="1" dirty="0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n-US" sz="6000" b="1" dirty="0" smtClean="0">
                <a:latin typeface="Comic Sans MS" pitchFamily="66" charset="0"/>
              </a:rPr>
              <a:t>  </a:t>
            </a:r>
            <a:r>
              <a:rPr lang="en-US" sz="6000" b="1" dirty="0" smtClean="0">
                <a:solidFill>
                  <a:srgbClr val="C00000"/>
                </a:solidFill>
                <a:latin typeface="Comic Sans MS" pitchFamily="66" charset="0"/>
              </a:rPr>
              <a:t>V</a:t>
            </a:r>
            <a:r>
              <a:rPr lang="en-US" sz="6000" b="1" dirty="0" smtClean="0">
                <a:latin typeface="Comic Sans MS" pitchFamily="66" charset="0"/>
              </a:rPr>
              <a:t>3</a:t>
            </a:r>
            <a:endParaRPr lang="ru-RU" sz="6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34646" y="3136613"/>
            <a:ext cx="38777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6000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Comic Sans MS" pitchFamily="66" charset="0"/>
              </a:rPr>
              <a:t>has</a:t>
            </a:r>
            <a:r>
              <a:rPr lang="en-US" sz="6000" b="1" dirty="0" smtClean="0">
                <a:latin typeface="Comic Sans MS" pitchFamily="66" charset="0"/>
              </a:rPr>
              <a:t>  </a:t>
            </a:r>
            <a:r>
              <a:rPr lang="en-US" sz="6000" b="1" dirty="0" smtClean="0">
                <a:solidFill>
                  <a:srgbClr val="C00000"/>
                </a:solidFill>
                <a:latin typeface="Comic Sans MS" pitchFamily="66" charset="0"/>
              </a:rPr>
              <a:t>V</a:t>
            </a:r>
            <a:r>
              <a:rPr lang="en-US" sz="6000" b="1" dirty="0" smtClean="0">
                <a:latin typeface="Comic Sans MS" pitchFamily="66" charset="0"/>
              </a:rPr>
              <a:t>3 </a:t>
            </a:r>
            <a:endParaRPr lang="ru-RU" sz="60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The boy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has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read 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the book.</a:t>
            </a:r>
            <a:endParaRPr lang="ru-RU" dirty="0" smtClean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1150" y="3390900"/>
            <a:ext cx="37528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C:\Users\user\Documents\7328915-mn_mix_3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12776"/>
            <a:ext cx="4320480" cy="48018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Comic Sans MS" pitchFamily="66" charset="0"/>
              </a:rPr>
              <a:t>- </a:t>
            </a:r>
            <a:br>
              <a:rPr lang="en-US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Указатели</a:t>
            </a:r>
            <a:r>
              <a:rPr lang="en-US" b="1" dirty="0" smtClean="0">
                <a:latin typeface="Comic Sans MS" pitchFamily="66" charset="0"/>
              </a:rPr>
              <a:t> Present Perfect</a:t>
            </a:r>
            <a:r>
              <a:rPr lang="ru-RU" b="1" dirty="0" smtClean="0">
                <a:latin typeface="Comic Sans MS" pitchFamily="66" charset="0"/>
              </a:rPr>
              <a:t> 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already </a:t>
            </a: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- </a:t>
            </a:r>
            <a:r>
              <a:rPr lang="ru-RU" b="1" dirty="0" smtClean="0">
                <a:latin typeface="Comic Sans MS" pitchFamily="66" charset="0"/>
              </a:rPr>
              <a:t>уже</a:t>
            </a:r>
            <a:endParaRPr lang="en-US" b="1" dirty="0" smtClean="0">
              <a:latin typeface="Comic Sans MS" pitchFamily="66" charset="0"/>
            </a:endParaRPr>
          </a:p>
          <a:p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just – </a:t>
            </a:r>
            <a:r>
              <a:rPr lang="ru-RU" b="1" dirty="0" smtClean="0">
                <a:latin typeface="Comic Sans MS" pitchFamily="66" charset="0"/>
              </a:rPr>
              <a:t>только что </a:t>
            </a:r>
            <a:endParaRPr lang="en-US" b="1" dirty="0" smtClean="0">
              <a:latin typeface="Comic Sans MS" pitchFamily="66" charset="0"/>
            </a:endParaRPr>
          </a:p>
          <a:p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ever</a:t>
            </a: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 – </a:t>
            </a:r>
            <a:r>
              <a:rPr lang="ru-RU" b="1" dirty="0" smtClean="0">
                <a:latin typeface="Comic Sans MS" pitchFamily="66" charset="0"/>
              </a:rPr>
              <a:t>когда – либо</a:t>
            </a:r>
            <a:r>
              <a:rPr lang="en-US" b="1" dirty="0" smtClean="0">
                <a:latin typeface="Comic Sans MS" pitchFamily="66" charset="0"/>
              </a:rPr>
              <a:t>? </a:t>
            </a:r>
          </a:p>
          <a:p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never</a:t>
            </a: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 – </a:t>
            </a:r>
            <a:r>
              <a:rPr lang="ru-RU" b="1" dirty="0" smtClean="0">
                <a:latin typeface="Comic Sans MS" pitchFamily="66" charset="0"/>
              </a:rPr>
              <a:t>никогда</a:t>
            </a:r>
            <a:r>
              <a:rPr lang="en-US" b="1" dirty="0" smtClean="0">
                <a:latin typeface="Comic Sans MS" pitchFamily="66" charset="0"/>
              </a:rPr>
              <a:t> - </a:t>
            </a:r>
          </a:p>
          <a:p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yet</a:t>
            </a: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 – </a:t>
            </a:r>
            <a:r>
              <a:rPr lang="ru-RU" b="1" dirty="0" smtClean="0">
                <a:latin typeface="Comic Sans MS" pitchFamily="66" charset="0"/>
              </a:rPr>
              <a:t>еще нет</a:t>
            </a:r>
            <a:r>
              <a:rPr lang="en-US" b="1" dirty="0" smtClean="0">
                <a:latin typeface="Comic Sans MS" pitchFamily="66" charset="0"/>
              </a:rPr>
              <a:t> –</a:t>
            </a:r>
            <a:r>
              <a:rPr lang="ru-RU" b="1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ru-RU" dirty="0" smtClean="0">
                <a:latin typeface="Comic Sans MS" pitchFamily="66" charset="0"/>
              </a:rPr>
              <a:t>в конце)</a:t>
            </a:r>
          </a:p>
          <a:p>
            <a:endParaRPr lang="ru-RU" dirty="0"/>
          </a:p>
        </p:txBody>
      </p:sp>
      <p:pic>
        <p:nvPicPr>
          <p:cNvPr id="5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8200" y="1600200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532859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Lisa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has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just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written</a:t>
            </a:r>
            <a:r>
              <a:rPr lang="en-US" dirty="0" smtClean="0">
                <a:latin typeface="Comic Sans MS" pitchFamily="66" charset="0"/>
              </a:rPr>
              <a:t> a letter to her granny.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Lisa </a:t>
            </a:r>
            <a:r>
              <a:rPr lang="en-US" b="1" dirty="0" smtClean="0">
                <a:solidFill>
                  <a:srgbClr val="00B0F0"/>
                </a:solidFill>
                <a:latin typeface="Comic Sans MS" pitchFamily="66" charset="0"/>
              </a:rPr>
              <a:t>hasn’t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written</a:t>
            </a:r>
            <a:r>
              <a:rPr lang="en-US" dirty="0" smtClean="0">
                <a:latin typeface="Comic Sans MS" pitchFamily="66" charset="0"/>
              </a:rPr>
              <a:t> a letter to her friend </a:t>
            </a:r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yet</a:t>
            </a:r>
            <a:r>
              <a:rPr lang="en-US" dirty="0" smtClean="0">
                <a:latin typeface="Comic Sans MS" pitchFamily="66" charset="0"/>
              </a:rPr>
              <a:t>.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11560" y="2636912"/>
            <a:ext cx="8064896" cy="30018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Отрицательные предложения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260648"/>
            <a:ext cx="7200800" cy="1143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000" b="1" kern="0" smtClean="0">
                <a:latin typeface="Comic Sans MS" pitchFamily="66" charset="0"/>
                <a:ea typeface="+mj-ea"/>
                <a:cs typeface="+mj-cs"/>
              </a:rPr>
              <a:t>Вопросы</a:t>
            </a:r>
            <a:endParaRPr lang="ru-RU" sz="4000" b="1" kern="0" dirty="0"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We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already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had</a:t>
            </a:r>
            <a:r>
              <a:rPr lang="en-US" dirty="0" smtClean="0">
                <a:latin typeface="Comic Sans MS" pitchFamily="66" charset="0"/>
              </a:rPr>
              <a:t> dinner.</a:t>
            </a: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ru-RU" b="1" u="sng" dirty="0" smtClean="0">
                <a:latin typeface="Comic Sans MS" pitchFamily="66" charset="0"/>
              </a:rPr>
              <a:t>Общий: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n-US" dirty="0" smtClean="0">
                <a:latin typeface="Comic Sans MS" pitchFamily="66" charset="0"/>
              </a:rPr>
              <a:t> we </a:t>
            </a:r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already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had</a:t>
            </a:r>
            <a:r>
              <a:rPr lang="en-US" dirty="0" smtClean="0">
                <a:latin typeface="Comic Sans MS" pitchFamily="66" charset="0"/>
              </a:rPr>
              <a:t> dinner?</a:t>
            </a: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ru-RU" b="1" u="sng" dirty="0" smtClean="0">
                <a:latin typeface="Comic Sans MS" pitchFamily="66" charset="0"/>
              </a:rPr>
              <a:t>Разделительный:</a:t>
            </a:r>
          </a:p>
          <a:p>
            <a:r>
              <a:rPr lang="en-US" dirty="0" smtClean="0">
                <a:latin typeface="Comic Sans MS" pitchFamily="66" charset="0"/>
              </a:rPr>
              <a:t>We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Comic Sans MS" pitchFamily="66" charset="0"/>
              </a:rPr>
              <a:t>already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had</a:t>
            </a:r>
            <a:r>
              <a:rPr lang="en-US" dirty="0" smtClean="0">
                <a:latin typeface="Comic Sans MS" pitchFamily="66" charset="0"/>
              </a:rPr>
              <a:t> dinner,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n’t</a:t>
            </a:r>
            <a:r>
              <a:rPr lang="en-US" dirty="0" smtClean="0">
                <a:latin typeface="Comic Sans MS" pitchFamily="66" charset="0"/>
              </a:rPr>
              <a:t> we?</a:t>
            </a:r>
            <a:endParaRPr lang="ru-RU" dirty="0" smtClean="0">
              <a:latin typeface="Comic Sans MS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8172400" cy="1475656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kern="0" dirty="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rPr>
              <a:t>Let’s practice!</a:t>
            </a:r>
            <a:endParaRPr lang="ru-RU" sz="4000" b="1" kern="0" dirty="0">
              <a:solidFill>
                <a:schemeClr val="tx1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Grp="1" noChangeArrowheads="1"/>
          </p:cNvSpPr>
          <p:nvPr>
            <p:ph idx="1"/>
          </p:nvPr>
        </p:nvSpPr>
        <p:spPr bwMode="auto">
          <a:xfrm>
            <a:off x="0" y="1340768"/>
            <a:ext cx="8229600" cy="4896544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normAutofit fontScale="92500" lnSpcReduction="10000"/>
          </a:bodyPr>
          <a:lstStyle/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1. I (draw) a picture.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2. Tom (switch on) the light.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3. The cat (drink) its milk.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4. The tree (fall) across the road.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5. John (give) his bicycle to his brother.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6. You (make) a mistake.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7. We (eat) our dinner.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8. The train just (go).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9. I just (tell) the answer.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10. George never (be) in </a:t>
            </a:r>
            <a:r>
              <a:rPr lang="en-US" sz="2800" dirty="0" err="1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australia</a:t>
            </a:r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. </a:t>
            </a:r>
          </a:p>
          <a:p>
            <a:pPr marL="514350" indent="-514350"/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11. John and </a:t>
            </a:r>
            <a:r>
              <a:rPr lang="en-US" sz="2800" dirty="0" err="1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richard</a:t>
            </a:r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</a:rPr>
              <a:t> just (go away). </a:t>
            </a:r>
            <a:endParaRPr lang="ru-RU" sz="2800" dirty="0" smtClean="0">
              <a:solidFill>
                <a:schemeClr val="tx2">
                  <a:lumMod val="10000"/>
                </a:schemeClr>
              </a:solidFill>
              <a:latin typeface="Comic Sans MS" pitchFamily="66" charset="0"/>
            </a:endParaRPr>
          </a:p>
          <a:p>
            <a:pPr lvl="8" algn="ctr">
              <a:defRPr/>
            </a:pPr>
            <a:endParaRPr lang="ru-RU" sz="2800" b="1" kern="0" dirty="0">
              <a:solidFill>
                <a:schemeClr val="tx2">
                  <a:lumMod val="10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23528" y="0"/>
            <a:ext cx="7992541" cy="188640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4000" b="1" kern="0" dirty="0">
              <a:solidFill>
                <a:schemeClr val="tx1"/>
              </a:solidFill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Make sentences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itchFamily="66" charset="0"/>
              </a:rPr>
              <a:t>1. You ever / be / to South America?</a:t>
            </a:r>
          </a:p>
          <a:p>
            <a:r>
              <a:rPr lang="en-US" sz="2800" dirty="0" smtClean="0">
                <a:latin typeface="Comic Sans MS" pitchFamily="66" charset="0"/>
              </a:rPr>
              <a:t>2. You / read / any English books?</a:t>
            </a:r>
          </a:p>
          <a:p>
            <a:r>
              <a:rPr lang="en-US" sz="2800" dirty="0" smtClean="0">
                <a:latin typeface="Comic Sans MS" pitchFamily="66" charset="0"/>
              </a:rPr>
              <a:t>3. You / live / in this town all your life?</a:t>
            </a:r>
          </a:p>
          <a:p>
            <a:r>
              <a:rPr lang="en-US" sz="2800" dirty="0" smtClean="0">
                <a:latin typeface="Comic Sans MS" pitchFamily="66" charset="0"/>
              </a:rPr>
              <a:t>4. How many times / you / be / in love?</a:t>
            </a:r>
          </a:p>
          <a:p>
            <a:r>
              <a:rPr lang="en-US" sz="2800" dirty="0" smtClean="0">
                <a:latin typeface="Comic Sans MS" pitchFamily="66" charset="0"/>
              </a:rPr>
              <a:t>5. What's / the most beautiful country / you /ever / visit?</a:t>
            </a:r>
          </a:p>
          <a:p>
            <a:r>
              <a:rPr lang="en-US" sz="2800" dirty="0" smtClean="0">
                <a:latin typeface="Comic Sans MS" pitchFamily="66" charset="0"/>
              </a:rPr>
              <a:t>6. You ever / speak / to a famous person?</a:t>
            </a:r>
            <a:endParaRPr lang="ru-RU" sz="2800" dirty="0" smtClean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5229200"/>
            <a:ext cx="237626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153</TotalTime>
  <Words>384</Words>
  <Application>Microsoft Office PowerPoint</Application>
  <PresentationFormat>Экран (4:3)</PresentationFormat>
  <Paragraphs>63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Изящная</vt:lpstr>
      <vt:lpstr>Document</vt:lpstr>
      <vt:lpstr>Слайд 1</vt:lpstr>
      <vt:lpstr>School Life</vt:lpstr>
      <vt:lpstr>Put in the following words into the sentences nervous, marks, wear, elective, discipline, projects </vt:lpstr>
      <vt:lpstr>Listen to three teenagers talking about their first day at school.</vt:lpstr>
      <vt:lpstr>Present Perfect употребляется</vt:lpstr>
      <vt:lpstr>Схема образования </vt:lpstr>
      <vt:lpstr>Слайд 7</vt:lpstr>
      <vt:lpstr>-  Указатели Present Perfect  </vt:lpstr>
      <vt:lpstr>Lisa has just written a letter to her granny.  Lisa hasn’t written a letter to her friend yet. </vt:lpstr>
      <vt:lpstr>Вопросы</vt:lpstr>
      <vt:lpstr>Let’s practice!</vt:lpstr>
      <vt:lpstr>Make sentences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22</cp:revision>
  <dcterms:created xsi:type="dcterms:W3CDTF">2017-03-11T13:22:20Z</dcterms:created>
  <dcterms:modified xsi:type="dcterms:W3CDTF">2017-03-14T14:55:23Z</dcterms:modified>
</cp:coreProperties>
</file>